
<file path=[Content_Types].xml><?xml version="1.0" encoding="utf-8"?>
<Types xmlns="http://schemas.openxmlformats.org/package/2006/content-types">
  <Default Extension="docx" ContentType="application/vnd.openxmlformats-officedocument.wordprocessingml.document"/>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sldIdLst>
    <p:sldId id="256" r:id="rId5"/>
    <p:sldId id="257" r:id="rId6"/>
    <p:sldId id="271" r:id="rId7"/>
    <p:sldId id="258" r:id="rId8"/>
    <p:sldId id="273" r:id="rId9"/>
    <p:sldId id="259" r:id="rId10"/>
    <p:sldId id="265" r:id="rId11"/>
    <p:sldId id="277"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302" r:id="rId31"/>
    <p:sldId id="296" r:id="rId32"/>
    <p:sldId id="303" r:id="rId33"/>
    <p:sldId id="266" r:id="rId34"/>
    <p:sldId id="297" r:id="rId35"/>
    <p:sldId id="298" r:id="rId36"/>
    <p:sldId id="299" r:id="rId37"/>
    <p:sldId id="27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0F9D56-A89B-3572-255C-20EC23CF71BD}" v="217" dt="2023-12-14T16:35:09.4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00" autoAdjust="0"/>
    <p:restoredTop sz="94707" autoAdjust="0"/>
  </p:normalViewPr>
  <p:slideViewPr>
    <p:cSldViewPr snapToGrid="0">
      <p:cViewPr varScale="1">
        <p:scale>
          <a:sx n="57" d="100"/>
          <a:sy n="57" d="100"/>
        </p:scale>
        <p:origin x="1236" y="44"/>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12/17/2023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EER</a:t>
            </a:r>
          </a:p>
        </p:txBody>
      </p:sp>
      <p:sp>
        <p:nvSpPr>
          <p:cNvPr id="4" name="Slide Number Placeholder 3"/>
          <p:cNvSpPr>
            <a:spLocks noGrp="1"/>
          </p:cNvSpPr>
          <p:nvPr>
            <p:ph type="sldNum" sz="quarter" idx="5"/>
          </p:nvPr>
        </p:nvSpPr>
        <p:spPr/>
        <p:txBody>
          <a:bodyPr/>
          <a:lstStyle/>
          <a:p>
            <a:fld id="{F97DC217-DF71-1A49-B3EA-559F1F43B0FF}" type="slidenum">
              <a:rPr lang="en-US" smtClean="0"/>
              <a:t>28</a:t>
            </a:fld>
            <a:endParaRPr lang="en-US" dirty="0"/>
          </a:p>
        </p:txBody>
      </p:sp>
    </p:spTree>
    <p:extLst>
      <p:ext uri="{BB962C8B-B14F-4D97-AF65-F5344CB8AC3E}">
        <p14:creationId xmlns:p14="http://schemas.microsoft.com/office/powerpoint/2010/main" val="3270002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31</a:t>
            </a:fld>
            <a:endParaRPr lang="en-US" dirty="0"/>
          </a:p>
        </p:txBody>
      </p:sp>
    </p:spTree>
    <p:extLst>
      <p:ext uri="{BB962C8B-B14F-4D97-AF65-F5344CB8AC3E}">
        <p14:creationId xmlns:p14="http://schemas.microsoft.com/office/powerpoint/2010/main" val="4226057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32</a:t>
            </a:fld>
            <a:endParaRPr lang="en-US" dirty="0"/>
          </a:p>
        </p:txBody>
      </p:sp>
    </p:spTree>
    <p:extLst>
      <p:ext uri="{BB962C8B-B14F-4D97-AF65-F5344CB8AC3E}">
        <p14:creationId xmlns:p14="http://schemas.microsoft.com/office/powerpoint/2010/main" val="2283546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33</a:t>
            </a:fld>
            <a:endParaRPr lang="en-US" dirty="0"/>
          </a:p>
        </p:txBody>
      </p:sp>
    </p:spTree>
    <p:extLst>
      <p:ext uri="{BB962C8B-B14F-4D97-AF65-F5344CB8AC3E}">
        <p14:creationId xmlns:p14="http://schemas.microsoft.com/office/powerpoint/2010/main" val="2877025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AE46C21D-EBB5-4F3D-B06D-166777189317}" type="datetime1">
              <a:rPr lang="en-US" smtClean="0"/>
              <a:t>12/17/2023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1DFFEA26-EB1D-498C-95CD-1ECE586790AA}" type="datetime1">
              <a:rPr lang="en-US" smtClean="0"/>
              <a:t>12/17/2023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539842EE-D56F-4F18-94E7-094CEF23F906}" type="datetime1">
              <a:rPr lang="en-US" smtClean="0"/>
              <a:t>12/17/2023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45B08281-154C-4FEF-A6DF-18BA3AC0F374}" type="datetime1">
              <a:rPr lang="en-US" smtClean="0"/>
              <a:t>12/17/2023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04D857D4-BD7E-4A06-844B-AAD504F1114F}" type="datetime1">
              <a:rPr lang="en-US" smtClean="0"/>
              <a:t>12/17/2023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916AFA50-87A4-4E99-B112-8C6B1DFB84B2}" type="datetime1">
              <a:rPr lang="en-US" smtClean="0"/>
              <a:t>12/17/2023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6B3905CA-BF0F-4A1B-AA0D-85E42F5D5A85}" type="datetime1">
              <a:rPr lang="en-US" smtClean="0"/>
              <a:t>12/17/2023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dirty="0"/>
              <a:t>Click to edit Master title style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D3DA9A77-60C0-4BB8-898D-2828EE4073AD}" type="datetime1">
              <a:rPr lang="en-US" smtClean="0"/>
              <a:t>12/17/2023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C1F30CD5-42B1-4614-9F46-5D29928CC2DB}" type="datetime1">
              <a:rPr lang="en-US" smtClean="0"/>
              <a:t>12/17/2023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EE6020E3-D95B-4E55-964F-4B1A98BDAA6F}" type="datetime1">
              <a:rPr lang="en-US" smtClean="0"/>
              <a:t>12/17/2023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FC9A72C8-1C87-42EF-8A11-BF6DFA19ED8B}" type="datetime1">
              <a:rPr lang="en-US" smtClean="0"/>
              <a:t>12/17/2023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package" Target="../embeddings/Microsoft_Word_Document.docx"/><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8.emf"/></Relationships>
</file>

<file path=ppt/slides/_rels/slide32.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9.emf"/></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1122363"/>
            <a:ext cx="7096933" cy="2387600"/>
          </a:xfrm>
        </p:spPr>
        <p:txBody>
          <a:bodyPr/>
          <a:lstStyle/>
          <a:p>
            <a:r>
              <a:rPr lang="en-US" dirty="0"/>
              <a:t>Database project</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167493" y="3602038"/>
            <a:ext cx="9500507" cy="806675"/>
          </a:xfrm>
        </p:spPr>
        <p:txBody>
          <a:bodyPr vert="horz" lIns="91440" tIns="45720" rIns="91440" bIns="45720" rtlCol="0" anchor="t">
            <a:noAutofit/>
          </a:bodyPr>
          <a:lstStyle/>
          <a:p>
            <a:r>
              <a:rPr lang="en-US" dirty="0"/>
              <a:t>HFD</a:t>
            </a:r>
          </a:p>
        </p:txBody>
      </p:sp>
      <p:sp>
        <p:nvSpPr>
          <p:cNvPr id="4" name="Footer Placeholder 4">
            <a:extLst>
              <a:ext uri="{FF2B5EF4-FFF2-40B4-BE49-F238E27FC236}">
                <a16:creationId xmlns:a16="http://schemas.microsoft.com/office/drawing/2014/main" id="{11EB01D6-76DB-A27D-3390-8D3FC3974FD8}"/>
              </a:ext>
            </a:extLst>
          </p:cNvPr>
          <p:cNvSpPr txBox="1">
            <a:spLocks/>
          </p:cNvSpPr>
          <p:nvPr/>
        </p:nvSpPr>
        <p:spPr>
          <a:xfrm>
            <a:off x="4858110" y="11082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rgbClr val="8593A8"/>
                </a:solidFill>
              </a:rPr>
              <a:t>Project 2024-2023</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Entertainment trips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lnSpcReduction="10000"/>
          </a:bodyPr>
          <a:lstStyle/>
          <a:p>
            <a:r>
              <a:rPr lang="en-US" dirty="0"/>
              <a:t>The hotel organizes entertainment trips for guests. Many guests can go on many trips on a specific date. Every trip has a place, type, duration, and id (PK). </a:t>
            </a:r>
          </a:p>
          <a:p>
            <a:r>
              <a:rPr lang="en-US" dirty="0"/>
              <a:t>To ensure an inclusive and accessible environment the other facilities and enhanced features do not stand alone without employees, departments, and others.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3752492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Departments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427135" y="2230472"/>
            <a:ext cx="9779183" cy="3436483"/>
          </a:xfrm>
        </p:spPr>
        <p:txBody>
          <a:bodyPr vert="horz" lIns="91440" tIns="45720" rIns="91440" bIns="45720" rtlCol="0" anchor="t">
            <a:noAutofit/>
          </a:bodyPr>
          <a:lstStyle/>
          <a:p>
            <a:r>
              <a:rPr lang="en-US" sz="2000" dirty="0"/>
              <a:t>HFD database manages various facets of hotel operations, including employee details across specialized departments. HFD records the employees' first name, middle name, last name, SSN, gender, birthdate, phone number, address, id (PK), job type, working hours and salary. Many employees work for departments. Every department is managed by one employee. This employee heads many employees. Every department has a name and ID (PK). </a:t>
            </a:r>
          </a:p>
          <a:p>
            <a:r>
              <a:rPr lang="en-US" sz="2000" dirty="0"/>
              <a:t>Some departments have classified information, not just those who work in them. Such as medical, caregivers, cleanliness, and a lot. Some other departments have only those who work in them like security, reception, and Finance Department.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3546895" y="119452"/>
            <a:ext cx="4114800" cy="365125"/>
          </a:xfrm>
        </p:spPr>
        <p:txBody>
          <a:bodyPr/>
          <a:lstStyle/>
          <a:p>
            <a:r>
              <a:rPr lang="en-US" dirty="0">
                <a:solidFill>
                  <a:schemeClr val="tx1"/>
                </a:solidFill>
              </a:rPr>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4053070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Medical</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b="0" i="0" dirty="0">
                <a:effectLst/>
                <a:latin typeface="+mj-lt"/>
              </a:rPr>
              <a:t>Medical has Doctors examine every guest in the hotel. HFD has regular recording of guest health conditions, medications he takes, the date of the examination and ID (PK) of that record. Every guest has many medical records, and every medical record has one guest. </a:t>
            </a:r>
            <a:endParaRPr lang="en-US" dirty="0">
              <a:latin typeface="+mj-lt"/>
            </a:endParaRP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209000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br>
              <a:rPr lang="en-US" dirty="0"/>
            </a:br>
            <a:br>
              <a:rPr lang="en-US" dirty="0"/>
            </a:br>
            <a:r>
              <a:rPr lang="en-US" dirty="0"/>
              <a:t>Caregiver</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latin typeface="+mj-lt"/>
              </a:rPr>
              <a:t>Caregivers is the inclusive service. When guests do not have any dependent no problem the hotel offers caregivers. Every guest has one care giver who assists him. The caregiver has a unique id (PK), many skills such as (empathy, patience, communication, medical background, etc.).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1015617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br>
              <a:rPr lang="en-US" dirty="0"/>
            </a:br>
            <a:br>
              <a:rPr lang="en-US" dirty="0"/>
            </a:br>
            <a:r>
              <a:rPr lang="en-US" dirty="0"/>
              <a:t>Rating</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026544" y="2313215"/>
            <a:ext cx="9920132" cy="3863298"/>
          </a:xfrm>
        </p:spPr>
        <p:txBody>
          <a:bodyPr vert="horz" lIns="91440" tIns="45720" rIns="91440" bIns="45720" rtlCol="0" anchor="t">
            <a:noAutofit/>
          </a:bodyPr>
          <a:lstStyle/>
          <a:p>
            <a:r>
              <a:rPr lang="en-US" dirty="0">
                <a:latin typeface="+mj-lt"/>
              </a:rPr>
              <a:t>Rating is a customer service has employees work in. Through rating the guests can provide valuable feedback and evaluation to enhance overall service quality and satisfaction. So HFD database records the evaluation of the guests and feedback if there any comment or any problem happened, and every record also has an ID and date of making the rate. every guest makes a rating. Every rating record has a guest who made it. It is not necessary that every guest makes the rating.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3931401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Cleanliness </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For an exceptional guest's experience, the hotel always provides this service before the guest check-in the room and after the check-out and the time when the guests stay in the room it has a regular cleaning. This cleaning dates are recorded and has an ID in the database. Every room has many cleaning records, and every record has one room.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15</a:t>
            </a:fld>
            <a:endParaRPr lang="en-US" dirty="0"/>
          </a:p>
        </p:txBody>
      </p:sp>
    </p:spTree>
    <p:extLst>
      <p:ext uri="{BB962C8B-B14F-4D97-AF65-F5344CB8AC3E}">
        <p14:creationId xmlns:p14="http://schemas.microsoft.com/office/powerpoint/2010/main" val="3957005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Training</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The hotel provides training for staff development. Every training has name (PK), date (PK), type, duration, location. Many employees get many trainings. It is not a must that every employee takes training. To know how the training was beneficial for the employees they can rate the training they took.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1747910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Transportation department </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Because the hotel provides trips the hotel has different Means of transport (buses, cars, private planes, etc.). HFD records this means plate number (PK), model, type, and capacity of it. HFD also records the employees who work in transportation.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17</a:t>
            </a:fld>
            <a:endParaRPr lang="en-US" dirty="0"/>
          </a:p>
        </p:txBody>
      </p:sp>
    </p:spTree>
    <p:extLst>
      <p:ext uri="{BB962C8B-B14F-4D97-AF65-F5344CB8AC3E}">
        <p14:creationId xmlns:p14="http://schemas.microsoft.com/office/powerpoint/2010/main" val="959251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Safety </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For a secure and pristine environment from any incident for the special guests the hotel has safety measurements. In safety we track the incident records, date, location, and it has ID (PK), and we track the employees in this department.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18</a:t>
            </a:fld>
            <a:endParaRPr lang="en-US" dirty="0"/>
          </a:p>
        </p:txBody>
      </p:sp>
    </p:spTree>
    <p:extLst>
      <p:ext uri="{BB962C8B-B14F-4D97-AF65-F5344CB8AC3E}">
        <p14:creationId xmlns:p14="http://schemas.microsoft.com/office/powerpoint/2010/main" val="3911005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Insurance </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According to the labor law the hotel insures the workers with social insurance upon their appointment. The hotel also insures transportation against accidents. Every insurance has an id (PK), date, duration. Every employee has insurance, and every insurance has an employee (it is a must). The same applies with the transportation. every one means of transportation has one insurance (it is a must).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19</a:t>
            </a:fld>
            <a:endParaRPr lang="en-US" dirty="0"/>
          </a:p>
        </p:txBody>
      </p:sp>
    </p:spTree>
    <p:extLst>
      <p:ext uri="{BB962C8B-B14F-4D97-AF65-F5344CB8AC3E}">
        <p14:creationId xmlns:p14="http://schemas.microsoft.com/office/powerpoint/2010/main" val="1807104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a:lstStyle/>
          <a:p>
            <a:r>
              <a:rPr lang="en-US" dirty="0"/>
              <a:t>Contents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9779182" cy="3366815"/>
          </a:xfrm>
        </p:spPr>
        <p:txBody>
          <a:bodyPr vert="horz" lIns="91440" tIns="45720" rIns="91440" bIns="45720" rtlCol="0" anchor="t">
            <a:normAutofit/>
          </a:bodyPr>
          <a:lstStyle/>
          <a:p>
            <a:r>
              <a:rPr lang="en-US" dirty="0"/>
              <a:t>Team</a:t>
            </a:r>
          </a:p>
          <a:p>
            <a:r>
              <a:rPr lang="en-US" dirty="0"/>
              <a:t>Problem</a:t>
            </a:r>
          </a:p>
          <a:p>
            <a:r>
              <a:rPr lang="en-US" dirty="0"/>
              <a:t>Introduction</a:t>
            </a:r>
          </a:p>
          <a:p>
            <a:r>
              <a:rPr lang="en-US" dirty="0"/>
              <a:t>Requirements</a:t>
            </a:r>
          </a:p>
          <a:p>
            <a:r>
              <a:rPr lang="en-US" dirty="0"/>
              <a:t>EER model</a:t>
            </a:r>
          </a:p>
          <a:p>
            <a:r>
              <a:rPr lang="en-US" dirty="0"/>
              <a:t>Relational model</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3615906" y="70096"/>
            <a:ext cx="4114800" cy="365125"/>
          </a:xfrm>
        </p:spPr>
        <p:txBody>
          <a:bodyPr/>
          <a:lstStyle/>
          <a:p>
            <a:r>
              <a:rPr lang="en-US" sz="1200" dirty="0"/>
              <a:t>Project 2024-2023</a:t>
            </a:r>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Restaurant</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The hotel has many restaurants ,and also has many guests, so to organize them, HFD records every restaurant's capacity, location (on the beach, on the roof, etc.) and id (PK).</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20</a:t>
            </a:fld>
            <a:endParaRPr lang="en-US" dirty="0"/>
          </a:p>
        </p:txBody>
      </p:sp>
    </p:spTree>
    <p:extLst>
      <p:ext uri="{BB962C8B-B14F-4D97-AF65-F5344CB8AC3E}">
        <p14:creationId xmlns:p14="http://schemas.microsoft.com/office/powerpoint/2010/main" val="4192425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Legal affairs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081228" y="2411627"/>
            <a:ext cx="9779183" cy="3488841"/>
          </a:xfrm>
        </p:spPr>
        <p:txBody>
          <a:bodyPr vert="horz" lIns="91440" tIns="45720" rIns="91440" bIns="45720" rtlCol="0" anchor="t">
            <a:noAutofit/>
          </a:bodyPr>
          <a:lstStyle/>
          <a:p>
            <a:r>
              <a:rPr lang="en-US" dirty="0"/>
              <a:t>The hotel has legal issues with third parties such as government agencies for example when insuring (workers or transportation, etc.) but it is not in the scope of HFD. Our scope is the employees who work in this department and lawsuit if exists. So, the hotel records the lawsuits between employees and guests for incident resolution. We record the id (PK), date, type of every lawsuit. Many employees and guests can make a lawsuit against each other. Of course, it's not a must.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965497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Maintenance</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046722" y="2313215"/>
            <a:ext cx="9779183" cy="3854672"/>
          </a:xfrm>
        </p:spPr>
        <p:txBody>
          <a:bodyPr vert="horz" lIns="91440" tIns="45720" rIns="91440" bIns="45720" rtlCol="0" anchor="t">
            <a:noAutofit/>
          </a:bodyPr>
          <a:lstStyle/>
          <a:p>
            <a:r>
              <a:rPr lang="en-US" dirty="0"/>
              <a:t>The hotel has a keen focus on maintenance so that the hotel remains at the same level. We track the employees who work in this department and the maintenance record which has id (PK), date, type. The maintenance fixes rooms and transportation. One room has many records of maintenance. Every maintenance record has one room. The transportation is the same. Every transportation has many maintenance records, and every record has one transportation.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22</a:t>
            </a:fld>
            <a:endParaRPr lang="en-US" dirty="0"/>
          </a:p>
        </p:txBody>
      </p:sp>
    </p:spTree>
    <p:extLst>
      <p:ext uri="{BB962C8B-B14F-4D97-AF65-F5344CB8AC3E}">
        <p14:creationId xmlns:p14="http://schemas.microsoft.com/office/powerpoint/2010/main" val="3438220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Appointment</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As the hotel grows up the hotel is scheduling a schema for hiring employees. The appointment has the date (PK) when the hotel will appoint the employees and the job type of them, and the number of employees will be needed.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23</a:t>
            </a:fld>
            <a:endParaRPr lang="en-US" dirty="0"/>
          </a:p>
        </p:txBody>
      </p:sp>
    </p:spTree>
    <p:extLst>
      <p:ext uri="{BB962C8B-B14F-4D97-AF65-F5344CB8AC3E}">
        <p14:creationId xmlns:p14="http://schemas.microsoft.com/office/powerpoint/2010/main" val="712707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Purchase</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474454" y="2192519"/>
            <a:ext cx="10092660" cy="4163831"/>
          </a:xfrm>
        </p:spPr>
        <p:txBody>
          <a:bodyPr vert="horz" lIns="91440" tIns="45720" rIns="91440" bIns="45720" rtlCol="0" anchor="t">
            <a:noAutofit/>
          </a:bodyPr>
          <a:lstStyle/>
          <a:p>
            <a:r>
              <a:rPr lang="en-US" sz="2000" dirty="0"/>
              <a:t>The hotel always needs to buy many facilities. HFD records the name of the product is bought, id (PK) for this record, date of purchase, type, quantity, quality, price, supplier. For each purchase record there is a productive quality officer working in the quality department of the hotel who checks the products and states whether they are valid to use or not valid and if that then it will be returned. One employee who checks many products. The checking must be done. When the products are validated then they are stored in storage records. Every validated purchase record has a single storing record, and every storing record has a single purchase record. Notice that not all the purchases are stored because some are returned.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24</a:t>
            </a:fld>
            <a:endParaRPr lang="en-US" dirty="0"/>
          </a:p>
        </p:txBody>
      </p:sp>
    </p:spTree>
    <p:extLst>
      <p:ext uri="{BB962C8B-B14F-4D97-AF65-F5344CB8AC3E}">
        <p14:creationId xmlns:p14="http://schemas.microsoft.com/office/powerpoint/2010/main" val="111969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Storage</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When the product is stored, it has a storing record in this record we track the id (PK) of it, expiring date, type of product, location the products are stored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25</a:t>
            </a:fld>
            <a:endParaRPr lang="en-US" dirty="0"/>
          </a:p>
        </p:txBody>
      </p:sp>
    </p:spTree>
    <p:extLst>
      <p:ext uri="{BB962C8B-B14F-4D97-AF65-F5344CB8AC3E}">
        <p14:creationId xmlns:p14="http://schemas.microsoft.com/office/powerpoint/2010/main" val="3358243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Importing departments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Some departments called (importing departments) import the products which are stored. They import many products, and the one product is provided to a one department. These departments are medical, cleanliness, restaurant, safety, and transportation.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26</a:t>
            </a:fld>
            <a:endParaRPr lang="en-US" dirty="0"/>
          </a:p>
        </p:txBody>
      </p:sp>
    </p:spTree>
    <p:extLst>
      <p:ext uri="{BB962C8B-B14F-4D97-AF65-F5344CB8AC3E}">
        <p14:creationId xmlns:p14="http://schemas.microsoft.com/office/powerpoint/2010/main" val="4190697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059400"/>
            <a:ext cx="6245912" cy="2387600"/>
          </a:xfrm>
        </p:spPr>
        <p:txBody>
          <a:bodyPr/>
          <a:lstStyle/>
          <a:p>
            <a:r>
              <a:rPr lang="en-US" dirty="0"/>
              <a:t>EER model</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539075"/>
            <a:ext cx="6245912" cy="1406101"/>
          </a:xfrm>
        </p:spPr>
        <p:txBody>
          <a:bodyPr vert="horz" lIns="91440" tIns="45720" rIns="91440" bIns="45720" rtlCol="0" anchor="t">
            <a:normAutofit/>
          </a:bodyPr>
          <a:lstStyle/>
          <a:p>
            <a:r>
              <a:rPr lang="en-US" dirty="0"/>
              <a:t>HFD</a:t>
            </a:r>
          </a:p>
        </p:txBody>
      </p:sp>
    </p:spTree>
    <p:extLst>
      <p:ext uri="{BB962C8B-B14F-4D97-AF65-F5344CB8AC3E}">
        <p14:creationId xmlns:p14="http://schemas.microsoft.com/office/powerpoint/2010/main" val="2883329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3FD8152-D9C3-204A-9444-45CD4F180EB4}"/>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4"/>
          </p:nvPr>
        </p:nvSpPr>
        <p:spPr/>
        <p:txBody>
          <a:bodyPr/>
          <a:lstStyle/>
          <a:p>
            <a:fld id="{294A09A9-5501-47C1-A89A-A340965A2BE2}" type="slidenum">
              <a:rPr lang="en-US" smtClean="0"/>
              <a:pPr/>
              <a:t>28</a:t>
            </a:fld>
            <a:endParaRPr lang="en-US" dirty="0"/>
          </a:p>
        </p:txBody>
      </p:sp>
      <p:pic>
        <p:nvPicPr>
          <p:cNvPr id="3" name="Content Placeholder 2" descr="A diagram of a network&#10;&#10;Description automatically generated">
            <a:extLst>
              <a:ext uri="{FF2B5EF4-FFF2-40B4-BE49-F238E27FC236}">
                <a16:creationId xmlns:a16="http://schemas.microsoft.com/office/drawing/2014/main" id="{5729304D-C552-9E20-CC79-4CF90EB434BF}"/>
              </a:ext>
            </a:extLst>
          </p:cNvPr>
          <p:cNvPicPr>
            <a:picLocks noGrp="1" noChangeAspect="1"/>
          </p:cNvPicPr>
          <p:nvPr>
            <p:ph idx="1"/>
          </p:nvPr>
        </p:nvPicPr>
        <p:blipFill>
          <a:blip r:embed="rId3"/>
          <a:stretch>
            <a:fillRect/>
          </a:stretch>
        </p:blipFill>
        <p:spPr>
          <a:xfrm>
            <a:off x="1529078" y="0"/>
            <a:ext cx="9133844" cy="6858000"/>
          </a:xfrm>
        </p:spPr>
      </p:pic>
    </p:spTree>
    <p:extLst>
      <p:ext uri="{BB962C8B-B14F-4D97-AF65-F5344CB8AC3E}">
        <p14:creationId xmlns:p14="http://schemas.microsoft.com/office/powerpoint/2010/main" val="1877303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059400"/>
            <a:ext cx="6245912" cy="2387600"/>
          </a:xfrm>
        </p:spPr>
        <p:txBody>
          <a:bodyPr/>
          <a:lstStyle/>
          <a:p>
            <a:r>
              <a:rPr lang="en-US" dirty="0"/>
              <a:t>Relational model</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539075"/>
            <a:ext cx="6245912" cy="1406101"/>
          </a:xfrm>
        </p:spPr>
        <p:txBody>
          <a:bodyPr vert="horz" lIns="91440" tIns="45720" rIns="91440" bIns="45720" rtlCol="0" anchor="t">
            <a:normAutofit/>
          </a:bodyPr>
          <a:lstStyle/>
          <a:p>
            <a:r>
              <a:rPr lang="en-US" dirty="0"/>
              <a:t>HFD</a:t>
            </a:r>
          </a:p>
        </p:txBody>
      </p:sp>
    </p:spTree>
    <p:extLst>
      <p:ext uri="{BB962C8B-B14F-4D97-AF65-F5344CB8AC3E}">
        <p14:creationId xmlns:p14="http://schemas.microsoft.com/office/powerpoint/2010/main" val="1723258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381000"/>
            <a:ext cx="8401624" cy="1325563"/>
          </a:xfrm>
        </p:spPr>
        <p:txBody>
          <a:bodyPr/>
          <a:lstStyle/>
          <a:p>
            <a:r>
              <a:rPr lang="en-US" dirty="0"/>
              <a:t>The full team</a:t>
            </a:r>
          </a:p>
        </p:txBody>
      </p:sp>
      <p:pic>
        <p:nvPicPr>
          <p:cNvPr id="42" name="Picture Placeholder 15">
            <a:extLst>
              <a:ext uri="{FF2B5EF4-FFF2-40B4-BE49-F238E27FC236}">
                <a16:creationId xmlns:a16="http://schemas.microsoft.com/office/drawing/2014/main" id="{8BDB1906-FF07-4447-9C68-585F54C5EED2}"/>
              </a:ext>
            </a:extLst>
          </p:cNvPr>
          <p:cNvPicPr>
            <a:picLocks noGrp="1" noChangeAspect="1"/>
          </p:cNvPicPr>
          <p:nvPr>
            <p:ph type="pic" sz="quarter" idx="13"/>
          </p:nvPr>
        </p:nvPicPr>
        <p:blipFill rotWithShape="1">
          <a:blip r:embed="rId2"/>
          <a:srcRect r="7807" b="8562"/>
          <a:stretch/>
        </p:blipFill>
        <p:spPr>
          <a:xfrm>
            <a:off x="750429" y="2227757"/>
            <a:ext cx="1247376" cy="1201241"/>
          </a:xfrm>
        </p:spPr>
      </p:pic>
      <p:sp>
        <p:nvSpPr>
          <p:cNvPr id="34" name="Text Placeholder 33">
            <a:extLst>
              <a:ext uri="{FF2B5EF4-FFF2-40B4-BE49-F238E27FC236}">
                <a16:creationId xmlns:a16="http://schemas.microsoft.com/office/drawing/2014/main" id="{C1C92E27-D550-F44E-8491-927F819E72B8}"/>
              </a:ext>
            </a:extLst>
          </p:cNvPr>
          <p:cNvSpPr>
            <a:spLocks noGrp="1"/>
          </p:cNvSpPr>
          <p:nvPr>
            <p:ph type="body" sz="quarter" idx="17"/>
          </p:nvPr>
        </p:nvSpPr>
        <p:spPr>
          <a:xfrm>
            <a:off x="750429" y="3469831"/>
            <a:ext cx="2281237" cy="347662"/>
          </a:xfrm>
        </p:spPr>
        <p:txBody>
          <a:bodyPr/>
          <a:lstStyle/>
          <a:p>
            <a:r>
              <a:rPr lang="en-US" dirty="0"/>
              <a:t>Ali Magdy</a:t>
            </a:r>
          </a:p>
        </p:txBody>
      </p:sp>
      <p:pic>
        <p:nvPicPr>
          <p:cNvPr id="43" name="Picture Placeholder 17">
            <a:extLst>
              <a:ext uri="{FF2B5EF4-FFF2-40B4-BE49-F238E27FC236}">
                <a16:creationId xmlns:a16="http://schemas.microsoft.com/office/drawing/2014/main" id="{A82F6AEE-FCBF-0245-BB71-E76973B3A97D}"/>
              </a:ext>
            </a:extLst>
          </p:cNvPr>
          <p:cNvPicPr>
            <a:picLocks noGrp="1" noChangeAspect="1"/>
          </p:cNvPicPr>
          <p:nvPr>
            <p:ph type="pic" sz="quarter" idx="14"/>
          </p:nvPr>
        </p:nvPicPr>
        <p:blipFill rotWithShape="1">
          <a:blip r:embed="rId3"/>
          <a:srcRect l="34813" t="14795" r="29053" b="50434"/>
          <a:stretch/>
        </p:blipFill>
        <p:spPr>
          <a:xfrm>
            <a:off x="3204212" y="2224639"/>
            <a:ext cx="1247378" cy="1201242"/>
          </a:xfrm>
        </p:spPr>
      </p:pic>
      <p:sp>
        <p:nvSpPr>
          <p:cNvPr id="36" name="Text Placeholder 35">
            <a:extLst>
              <a:ext uri="{FF2B5EF4-FFF2-40B4-BE49-F238E27FC236}">
                <a16:creationId xmlns:a16="http://schemas.microsoft.com/office/drawing/2014/main" id="{176187A9-3EBE-F64D-AE99-021BB3767F90}"/>
              </a:ext>
            </a:extLst>
          </p:cNvPr>
          <p:cNvSpPr>
            <a:spLocks noGrp="1"/>
          </p:cNvSpPr>
          <p:nvPr>
            <p:ph type="body" sz="quarter" idx="19"/>
          </p:nvPr>
        </p:nvSpPr>
        <p:spPr>
          <a:xfrm>
            <a:off x="3204213" y="3432119"/>
            <a:ext cx="2281237" cy="347662"/>
          </a:xfrm>
        </p:spPr>
        <p:txBody>
          <a:bodyPr/>
          <a:lstStyle/>
          <a:p>
            <a:r>
              <a:rPr lang="en-US" dirty="0"/>
              <a:t>Amr Khaled</a:t>
            </a:r>
          </a:p>
        </p:txBody>
      </p:sp>
      <p:pic>
        <p:nvPicPr>
          <p:cNvPr id="44" name="Picture Placeholder 19">
            <a:extLst>
              <a:ext uri="{FF2B5EF4-FFF2-40B4-BE49-F238E27FC236}">
                <a16:creationId xmlns:a16="http://schemas.microsoft.com/office/drawing/2014/main" id="{C99B7845-619A-9F40-A5C3-4C122626044D}"/>
              </a:ext>
            </a:extLst>
          </p:cNvPr>
          <p:cNvPicPr>
            <a:picLocks noGrp="1" noChangeAspect="1"/>
          </p:cNvPicPr>
          <p:nvPr>
            <p:ph type="pic" sz="quarter" idx="15"/>
          </p:nvPr>
        </p:nvPicPr>
        <p:blipFill rotWithShape="1">
          <a:blip r:embed="rId4"/>
          <a:srcRect l="40719" t="18447" r="36485" b="64262"/>
          <a:stretch/>
        </p:blipFill>
        <p:spPr>
          <a:xfrm>
            <a:off x="750428" y="4252217"/>
            <a:ext cx="1323601" cy="1338627"/>
          </a:xfrm>
        </p:spPr>
      </p:pic>
      <p:sp>
        <p:nvSpPr>
          <p:cNvPr id="38" name="Text Placeholder 37">
            <a:extLst>
              <a:ext uri="{FF2B5EF4-FFF2-40B4-BE49-F238E27FC236}">
                <a16:creationId xmlns:a16="http://schemas.microsoft.com/office/drawing/2014/main" id="{5B19EE51-628F-CA4E-94B0-57E9ACA1446A}"/>
              </a:ext>
            </a:extLst>
          </p:cNvPr>
          <p:cNvSpPr>
            <a:spLocks noGrp="1"/>
          </p:cNvSpPr>
          <p:nvPr>
            <p:ph type="body" sz="quarter" idx="21"/>
          </p:nvPr>
        </p:nvSpPr>
        <p:spPr>
          <a:xfrm>
            <a:off x="750428" y="5599198"/>
            <a:ext cx="2281237" cy="347662"/>
          </a:xfrm>
        </p:spPr>
        <p:txBody>
          <a:bodyPr/>
          <a:lstStyle/>
          <a:p>
            <a:r>
              <a:rPr lang="en-US" dirty="0"/>
              <a:t>Mahmoud Gomaa</a:t>
            </a:r>
          </a:p>
        </p:txBody>
      </p:sp>
      <p:pic>
        <p:nvPicPr>
          <p:cNvPr id="45" name="Picture Placeholder 21">
            <a:extLst>
              <a:ext uri="{FF2B5EF4-FFF2-40B4-BE49-F238E27FC236}">
                <a16:creationId xmlns:a16="http://schemas.microsoft.com/office/drawing/2014/main" id="{647F7FB2-8714-6449-A700-2E1B81F9DFB7}"/>
              </a:ext>
            </a:extLst>
          </p:cNvPr>
          <p:cNvPicPr>
            <a:picLocks noGrp="1" noChangeAspect="1"/>
          </p:cNvPicPr>
          <p:nvPr>
            <p:ph type="pic" sz="quarter" idx="16"/>
          </p:nvPr>
        </p:nvPicPr>
        <p:blipFill rotWithShape="1">
          <a:blip r:embed="rId5"/>
          <a:srcRect l="24420" t="5999" r="26253" b="48485"/>
          <a:stretch/>
        </p:blipFill>
        <p:spPr>
          <a:xfrm>
            <a:off x="3204211" y="4283132"/>
            <a:ext cx="1323601" cy="1222205"/>
          </a:xfrm>
        </p:spPr>
      </p:pic>
      <p:sp>
        <p:nvSpPr>
          <p:cNvPr id="40" name="Text Placeholder 39">
            <a:extLst>
              <a:ext uri="{FF2B5EF4-FFF2-40B4-BE49-F238E27FC236}">
                <a16:creationId xmlns:a16="http://schemas.microsoft.com/office/drawing/2014/main" id="{9DC429C0-1DEB-1F4F-AE66-C503B31B7B48}"/>
              </a:ext>
            </a:extLst>
          </p:cNvPr>
          <p:cNvSpPr>
            <a:spLocks noGrp="1"/>
          </p:cNvSpPr>
          <p:nvPr>
            <p:ph type="body" sz="quarter" idx="23"/>
          </p:nvPr>
        </p:nvSpPr>
        <p:spPr>
          <a:xfrm>
            <a:off x="3204212" y="5599198"/>
            <a:ext cx="2281237" cy="347662"/>
          </a:xfrm>
        </p:spPr>
        <p:txBody>
          <a:bodyPr/>
          <a:lstStyle/>
          <a:p>
            <a:r>
              <a:rPr lang="en-US" dirty="0"/>
              <a:t>Mahmoud Youssef</a:t>
            </a:r>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3</a:t>
            </a:fld>
            <a:endParaRPr lang="en-US" dirty="0"/>
          </a:p>
        </p:txBody>
      </p:sp>
      <p:pic>
        <p:nvPicPr>
          <p:cNvPr id="58" name="Picture Placeholder 17">
            <a:extLst>
              <a:ext uri="{FF2B5EF4-FFF2-40B4-BE49-F238E27FC236}">
                <a16:creationId xmlns:a16="http://schemas.microsoft.com/office/drawing/2014/main" id="{F4BD6D97-5E37-15FC-9BCD-D676C0FB632E}"/>
              </a:ext>
            </a:extLst>
          </p:cNvPr>
          <p:cNvPicPr>
            <a:picLocks noChangeAspect="1"/>
          </p:cNvPicPr>
          <p:nvPr/>
        </p:nvPicPr>
        <p:blipFill rotWithShape="1">
          <a:blip r:embed="rId6"/>
          <a:srcRect l="19822" t="1715" r="22255" b="46556"/>
          <a:stretch/>
        </p:blipFill>
        <p:spPr>
          <a:xfrm>
            <a:off x="5844615" y="2224639"/>
            <a:ext cx="1247377" cy="1212826"/>
          </a:xfrm>
          <a:prstGeom prst="rect">
            <a:avLst/>
          </a:prstGeom>
        </p:spPr>
      </p:pic>
      <p:sp>
        <p:nvSpPr>
          <p:cNvPr id="63" name="Text Placeholder 35">
            <a:extLst>
              <a:ext uri="{FF2B5EF4-FFF2-40B4-BE49-F238E27FC236}">
                <a16:creationId xmlns:a16="http://schemas.microsoft.com/office/drawing/2014/main" id="{6C40D5A2-6C8B-002E-E404-A680295CE634}"/>
              </a:ext>
            </a:extLst>
          </p:cNvPr>
          <p:cNvSpPr txBox="1">
            <a:spLocks/>
          </p:cNvSpPr>
          <p:nvPr/>
        </p:nvSpPr>
        <p:spPr>
          <a:xfrm>
            <a:off x="5845287" y="3463441"/>
            <a:ext cx="2281237" cy="347662"/>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Mohamed Yasser</a:t>
            </a:r>
          </a:p>
        </p:txBody>
      </p:sp>
    </p:spTree>
    <p:extLst>
      <p:ext uri="{BB962C8B-B14F-4D97-AF65-F5344CB8AC3E}">
        <p14:creationId xmlns:p14="http://schemas.microsoft.com/office/powerpoint/2010/main" val="3335690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Content Placeholder 26">
            <a:extLst>
              <a:ext uri="{FF2B5EF4-FFF2-40B4-BE49-F238E27FC236}">
                <a16:creationId xmlns:a16="http://schemas.microsoft.com/office/drawing/2014/main" id="{2D82B92C-A0C7-B1B9-11A4-2B39506FEBB1}"/>
              </a:ext>
            </a:extLst>
          </p:cNvPr>
          <p:cNvGraphicFramePr>
            <a:graphicFrameLocks noGrp="1" noChangeAspect="1"/>
          </p:cNvGraphicFramePr>
          <p:nvPr>
            <p:ph type="pic" sz="quarter" idx="13"/>
            <p:extLst>
              <p:ext uri="{D42A27DB-BD31-4B8C-83A1-F6EECF244321}">
                <p14:modId xmlns:p14="http://schemas.microsoft.com/office/powerpoint/2010/main" val="1363397078"/>
              </p:ext>
            </p:extLst>
          </p:nvPr>
        </p:nvGraphicFramePr>
        <p:xfrm>
          <a:off x="1486381" y="219973"/>
          <a:ext cx="8013448" cy="6211019"/>
        </p:xfrm>
        <a:graphic>
          <a:graphicData uri="http://schemas.openxmlformats.org/presentationml/2006/ole">
            <mc:AlternateContent xmlns:mc="http://schemas.openxmlformats.org/markup-compatibility/2006">
              <mc:Choice xmlns:v="urn:schemas-microsoft-com:vml" Requires="v">
                <p:oleObj name="Document" r:id="rId2" imgW="5988346" imgH="8476816" progId="Word.Document.12">
                  <p:embed/>
                </p:oleObj>
              </mc:Choice>
              <mc:Fallback>
                <p:oleObj name="Document" r:id="rId2" imgW="5988346" imgH="8476816" progId="Word.Document.12">
                  <p:embed/>
                  <p:pic>
                    <p:nvPicPr>
                      <p:cNvPr id="0" name=""/>
                      <p:cNvPicPr/>
                      <p:nvPr/>
                    </p:nvPicPr>
                    <p:blipFill>
                      <a:blip r:embed="rId3"/>
                      <a:stretch>
                        <a:fillRect/>
                      </a:stretch>
                    </p:blipFill>
                    <p:spPr>
                      <a:xfrm>
                        <a:off x="1486381" y="219973"/>
                        <a:ext cx="8013448" cy="6211019"/>
                      </a:xfrm>
                      <a:prstGeom prst="rect">
                        <a:avLst/>
                      </a:prstGeom>
                    </p:spPr>
                  </p:pic>
                </p:oleObj>
              </mc:Fallback>
            </mc:AlternateContent>
          </a:graphicData>
        </a:graphic>
      </p:graphicFrame>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12"/>
          </p:nvPr>
        </p:nvSpPr>
        <p:spPr/>
        <p:txBody>
          <a:bodyPr/>
          <a:lstStyle/>
          <a:p>
            <a:fld id="{294A09A9-5501-47C1-A89A-A340965A2BE2}" type="slidenum">
              <a:rPr lang="en-US" smtClean="0"/>
              <a:pPr/>
              <a:t>30</a:t>
            </a:fld>
            <a:endParaRPr lang="en-US" dirty="0"/>
          </a:p>
        </p:txBody>
      </p:sp>
    </p:spTree>
    <p:extLst>
      <p:ext uri="{BB962C8B-B14F-4D97-AF65-F5344CB8AC3E}">
        <p14:creationId xmlns:p14="http://schemas.microsoft.com/office/powerpoint/2010/main" val="2721508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12"/>
          </p:nvPr>
        </p:nvSpPr>
        <p:spPr/>
        <p:txBody>
          <a:bodyPr/>
          <a:lstStyle/>
          <a:p>
            <a:fld id="{294A09A9-5501-47C1-A89A-A340965A2BE2}" type="slidenum">
              <a:rPr lang="en-US" smtClean="0"/>
              <a:pPr/>
              <a:t>31</a:t>
            </a:fld>
            <a:endParaRPr lang="en-US" dirty="0"/>
          </a:p>
        </p:txBody>
      </p:sp>
      <p:graphicFrame>
        <p:nvGraphicFramePr>
          <p:cNvPr id="4" name="Object 3">
            <a:extLst>
              <a:ext uri="{FF2B5EF4-FFF2-40B4-BE49-F238E27FC236}">
                <a16:creationId xmlns:a16="http://schemas.microsoft.com/office/drawing/2014/main" id="{9E08187B-EAA6-DAAB-B9E8-FEBD77E089D1}"/>
              </a:ext>
            </a:extLst>
          </p:cNvPr>
          <p:cNvGraphicFramePr>
            <a:graphicFrameLocks noChangeAspect="1"/>
          </p:cNvGraphicFramePr>
          <p:nvPr>
            <p:extLst>
              <p:ext uri="{D42A27DB-BD31-4B8C-83A1-F6EECF244321}">
                <p14:modId xmlns:p14="http://schemas.microsoft.com/office/powerpoint/2010/main" val="2912241096"/>
              </p:ext>
            </p:extLst>
          </p:nvPr>
        </p:nvGraphicFramePr>
        <p:xfrm>
          <a:off x="1516566" y="280412"/>
          <a:ext cx="7804328" cy="6101758"/>
        </p:xfrm>
        <a:graphic>
          <a:graphicData uri="http://schemas.openxmlformats.org/presentationml/2006/ole">
            <mc:AlternateContent xmlns:mc="http://schemas.openxmlformats.org/markup-compatibility/2006">
              <mc:Choice xmlns:v="urn:schemas-microsoft-com:vml" Requires="v">
                <p:oleObj name="Document" r:id="rId3" imgW="6023250" imgH="8476816" progId="Word.Document.12">
                  <p:embed/>
                </p:oleObj>
              </mc:Choice>
              <mc:Fallback>
                <p:oleObj name="Document" r:id="rId3" imgW="6023250" imgH="8476816" progId="Word.Document.12">
                  <p:embed/>
                  <p:pic>
                    <p:nvPicPr>
                      <p:cNvPr id="0" name=""/>
                      <p:cNvPicPr/>
                      <p:nvPr/>
                    </p:nvPicPr>
                    <p:blipFill>
                      <a:blip r:embed="rId4"/>
                      <a:stretch>
                        <a:fillRect/>
                      </a:stretch>
                    </p:blipFill>
                    <p:spPr>
                      <a:xfrm>
                        <a:off x="1516566" y="280412"/>
                        <a:ext cx="7804328" cy="6101758"/>
                      </a:xfrm>
                      <a:prstGeom prst="rect">
                        <a:avLst/>
                      </a:prstGeom>
                    </p:spPr>
                  </p:pic>
                </p:oleObj>
              </mc:Fallback>
            </mc:AlternateContent>
          </a:graphicData>
        </a:graphic>
      </p:graphicFrame>
    </p:spTree>
    <p:extLst>
      <p:ext uri="{BB962C8B-B14F-4D97-AF65-F5344CB8AC3E}">
        <p14:creationId xmlns:p14="http://schemas.microsoft.com/office/powerpoint/2010/main" val="721111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12"/>
          </p:nvPr>
        </p:nvSpPr>
        <p:spPr/>
        <p:txBody>
          <a:bodyPr/>
          <a:lstStyle/>
          <a:p>
            <a:fld id="{294A09A9-5501-47C1-A89A-A340965A2BE2}" type="slidenum">
              <a:rPr lang="en-US" smtClean="0"/>
              <a:pPr/>
              <a:t>32</a:t>
            </a:fld>
            <a:endParaRPr lang="en-US" dirty="0"/>
          </a:p>
        </p:txBody>
      </p:sp>
      <p:graphicFrame>
        <p:nvGraphicFramePr>
          <p:cNvPr id="2" name="Object 1">
            <a:extLst>
              <a:ext uri="{FF2B5EF4-FFF2-40B4-BE49-F238E27FC236}">
                <a16:creationId xmlns:a16="http://schemas.microsoft.com/office/drawing/2014/main" id="{B6071085-C184-81FA-AC06-48D627EDE612}"/>
              </a:ext>
            </a:extLst>
          </p:cNvPr>
          <p:cNvGraphicFramePr>
            <a:graphicFrameLocks noChangeAspect="1"/>
          </p:cNvGraphicFramePr>
          <p:nvPr>
            <p:extLst>
              <p:ext uri="{D42A27DB-BD31-4B8C-83A1-F6EECF244321}">
                <p14:modId xmlns:p14="http://schemas.microsoft.com/office/powerpoint/2010/main" val="519845126"/>
              </p:ext>
            </p:extLst>
          </p:nvPr>
        </p:nvGraphicFramePr>
        <p:xfrm>
          <a:off x="1683835" y="346162"/>
          <a:ext cx="7637059" cy="6165675"/>
        </p:xfrm>
        <a:graphic>
          <a:graphicData uri="http://schemas.openxmlformats.org/presentationml/2006/ole">
            <mc:AlternateContent xmlns:mc="http://schemas.openxmlformats.org/markup-compatibility/2006">
              <mc:Choice xmlns:v="urn:schemas-microsoft-com:vml" Requires="v">
                <p:oleObj name="Document" r:id="rId3" imgW="6070388" imgH="8476816" progId="Word.Document.12">
                  <p:embed/>
                </p:oleObj>
              </mc:Choice>
              <mc:Fallback>
                <p:oleObj name="Document" r:id="rId3" imgW="6070388" imgH="8476816" progId="Word.Document.12">
                  <p:embed/>
                  <p:pic>
                    <p:nvPicPr>
                      <p:cNvPr id="0" name=""/>
                      <p:cNvPicPr/>
                      <p:nvPr/>
                    </p:nvPicPr>
                    <p:blipFill>
                      <a:blip r:embed="rId4"/>
                      <a:stretch>
                        <a:fillRect/>
                      </a:stretch>
                    </p:blipFill>
                    <p:spPr>
                      <a:xfrm>
                        <a:off x="1683835" y="346162"/>
                        <a:ext cx="7637059" cy="6165675"/>
                      </a:xfrm>
                      <a:prstGeom prst="rect">
                        <a:avLst/>
                      </a:prstGeom>
                    </p:spPr>
                  </p:pic>
                </p:oleObj>
              </mc:Fallback>
            </mc:AlternateContent>
          </a:graphicData>
        </a:graphic>
      </p:graphicFrame>
    </p:spTree>
    <p:extLst>
      <p:ext uri="{BB962C8B-B14F-4D97-AF65-F5344CB8AC3E}">
        <p14:creationId xmlns:p14="http://schemas.microsoft.com/office/powerpoint/2010/main" val="48133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12"/>
          </p:nvPr>
        </p:nvSpPr>
        <p:spPr/>
        <p:txBody>
          <a:bodyPr/>
          <a:lstStyle/>
          <a:p>
            <a:fld id="{294A09A9-5501-47C1-A89A-A340965A2BE2}" type="slidenum">
              <a:rPr lang="en-US" smtClean="0"/>
              <a:pPr/>
              <a:t>33</a:t>
            </a:fld>
            <a:endParaRPr lang="en-US" dirty="0"/>
          </a:p>
        </p:txBody>
      </p:sp>
      <p:graphicFrame>
        <p:nvGraphicFramePr>
          <p:cNvPr id="3" name="Object 2">
            <a:extLst>
              <a:ext uri="{FF2B5EF4-FFF2-40B4-BE49-F238E27FC236}">
                <a16:creationId xmlns:a16="http://schemas.microsoft.com/office/drawing/2014/main" id="{428DEDEE-D646-AE40-CA33-DFBE50650FBF}"/>
              </a:ext>
            </a:extLst>
          </p:cNvPr>
          <p:cNvGraphicFramePr>
            <a:graphicFrameLocks noChangeAspect="1"/>
          </p:cNvGraphicFramePr>
          <p:nvPr>
            <p:extLst>
              <p:ext uri="{D42A27DB-BD31-4B8C-83A1-F6EECF244321}">
                <p14:modId xmlns:p14="http://schemas.microsoft.com/office/powerpoint/2010/main" val="3298138027"/>
              </p:ext>
            </p:extLst>
          </p:nvPr>
        </p:nvGraphicFramePr>
        <p:xfrm>
          <a:off x="1650381" y="387105"/>
          <a:ext cx="7670513" cy="6334370"/>
        </p:xfrm>
        <a:graphic>
          <a:graphicData uri="http://schemas.openxmlformats.org/presentationml/2006/ole">
            <mc:AlternateContent xmlns:mc="http://schemas.openxmlformats.org/markup-compatibility/2006">
              <mc:Choice xmlns:v="urn:schemas-microsoft-com:vml" Requires="v">
                <p:oleObj name="Document" r:id="rId3" imgW="5940848" imgH="8476816" progId="Word.Document.12">
                  <p:embed/>
                </p:oleObj>
              </mc:Choice>
              <mc:Fallback>
                <p:oleObj name="Document" r:id="rId3" imgW="5940848" imgH="8476816" progId="Word.Document.12">
                  <p:embed/>
                  <p:pic>
                    <p:nvPicPr>
                      <p:cNvPr id="0" name=""/>
                      <p:cNvPicPr/>
                      <p:nvPr/>
                    </p:nvPicPr>
                    <p:blipFill>
                      <a:blip r:embed="rId4"/>
                      <a:stretch>
                        <a:fillRect/>
                      </a:stretch>
                    </p:blipFill>
                    <p:spPr>
                      <a:xfrm>
                        <a:off x="1650381" y="387105"/>
                        <a:ext cx="7670513" cy="6334370"/>
                      </a:xfrm>
                      <a:prstGeom prst="rect">
                        <a:avLst/>
                      </a:prstGeom>
                    </p:spPr>
                  </p:pic>
                </p:oleObj>
              </mc:Fallback>
            </mc:AlternateContent>
          </a:graphicData>
        </a:graphic>
      </p:graphicFrame>
    </p:spTree>
    <p:extLst>
      <p:ext uri="{BB962C8B-B14F-4D97-AF65-F5344CB8AC3E}">
        <p14:creationId xmlns:p14="http://schemas.microsoft.com/office/powerpoint/2010/main" val="96891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a:lstStyle/>
          <a:p>
            <a:r>
              <a:rPr lang="en-US" dirty="0"/>
              <a:t>Thank you</a:t>
            </a:r>
          </a:p>
        </p:txBody>
      </p:sp>
    </p:spTree>
    <p:extLst>
      <p:ext uri="{BB962C8B-B14F-4D97-AF65-F5344CB8AC3E}">
        <p14:creationId xmlns:p14="http://schemas.microsoft.com/office/powerpoint/2010/main" val="926184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Problem</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ea typeface="+mn-lt"/>
                <a:cs typeface="+mn-lt"/>
              </a:rPr>
              <a:t>Our project is about a database of a </a:t>
            </a:r>
            <a:r>
              <a:rPr lang="en-US" dirty="0">
                <a:solidFill>
                  <a:schemeClr val="accent4"/>
                </a:solidFill>
                <a:ea typeface="+mn-lt"/>
                <a:cs typeface="+mn-lt"/>
              </a:rPr>
              <a:t>H</a:t>
            </a:r>
            <a:r>
              <a:rPr lang="en-US" dirty="0">
                <a:ea typeface="+mn-lt"/>
                <a:cs typeface="+mn-lt"/>
              </a:rPr>
              <a:t>otel </a:t>
            </a:r>
            <a:r>
              <a:rPr lang="en-US" dirty="0">
                <a:solidFill>
                  <a:schemeClr val="accent4"/>
                </a:solidFill>
                <a:ea typeface="+mn-lt"/>
                <a:cs typeface="+mn-lt"/>
              </a:rPr>
              <a:t>F</a:t>
            </a:r>
            <a:r>
              <a:rPr lang="en-US" dirty="0">
                <a:ea typeface="+mn-lt"/>
                <a:cs typeface="+mn-lt"/>
              </a:rPr>
              <a:t>or </a:t>
            </a:r>
            <a:r>
              <a:rPr lang="en-US" dirty="0">
                <a:solidFill>
                  <a:schemeClr val="accent4"/>
                </a:solidFill>
                <a:ea typeface="+mn-lt"/>
                <a:cs typeface="+mn-lt"/>
              </a:rPr>
              <a:t>D</a:t>
            </a:r>
            <a:r>
              <a:rPr lang="en-US" dirty="0">
                <a:ea typeface="+mn-lt"/>
                <a:cs typeface="+mn-lt"/>
              </a:rPr>
              <a:t>isabled guests.</a:t>
            </a:r>
            <a:endParaRPr lang="en-US" dirty="0">
              <a:solidFill>
                <a:srgbClr val="FFFFFF"/>
              </a:solidFill>
              <a:ea typeface="+mn-lt"/>
              <a:cs typeface="+mn-lt"/>
            </a:endParaRPr>
          </a:p>
          <a:p>
            <a:r>
              <a:rPr lang="en-US" dirty="0">
                <a:solidFill>
                  <a:schemeClr val="accent4"/>
                </a:solidFill>
                <a:ea typeface="+mn-lt"/>
                <a:cs typeface="+mn-lt"/>
              </a:rPr>
              <a:t>                                              </a:t>
            </a:r>
            <a:r>
              <a:rPr lang="en-US" sz="4400" dirty="0">
                <a:solidFill>
                  <a:schemeClr val="accent4"/>
                </a:solidFill>
                <a:ea typeface="+mn-lt"/>
                <a:cs typeface="+mn-lt"/>
              </a:rPr>
              <a:t>HFD DB</a:t>
            </a:r>
            <a:endParaRPr lang="en-US" sz="4400" dirty="0">
              <a:solidFill>
                <a:schemeClr val="accent4"/>
              </a:solidFill>
            </a:endParaRPr>
          </a:p>
          <a:p>
            <a:endParaRPr lang="en-US" dirty="0"/>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3615906" y="79794"/>
            <a:ext cx="4114800" cy="365125"/>
          </a:xfrm>
        </p:spPr>
        <p:txBody>
          <a:bodyPr/>
          <a:lstStyle/>
          <a:p>
            <a:r>
              <a:rPr lang="en-US" dirty="0">
                <a:solidFill>
                  <a:schemeClr val="tx1"/>
                </a:solidFill>
              </a:rPr>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889961" y="1791018"/>
            <a:ext cx="8412079" cy="2810460"/>
          </a:xfrm>
        </p:spPr>
        <p:txBody>
          <a:bodyPr>
            <a:normAutofit/>
          </a:bodyPr>
          <a:lstStyle/>
          <a:p>
            <a:r>
              <a:rPr lang="en-US" sz="4400" dirty="0"/>
              <a:t>Hotels are for all.</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502619" y="543354"/>
            <a:ext cx="1364297" cy="1094521"/>
          </a:xfrm>
        </p:spPr>
        <p:txBody>
          <a:bodyPr/>
          <a:lstStyle/>
          <a:p>
            <a:r>
              <a:rPr lang="en-US" dirty="0"/>
              <a:t>“</a:t>
            </a:r>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420876" y="3426615"/>
            <a:ext cx="1364297" cy="1094521"/>
          </a:xfrm>
        </p:spPr>
        <p:txBody>
          <a:bodyPr/>
          <a:lstStyle/>
          <a:p>
            <a:r>
              <a:rPr lang="en-US" dirty="0"/>
              <a:t>”</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mtClean="0"/>
              <a:pPr/>
              <a:t>5</a:t>
            </a:fld>
            <a:endParaRPr lang="en-US" dirty="0"/>
          </a:p>
        </p:txBody>
      </p:sp>
      <p:sp>
        <p:nvSpPr>
          <p:cNvPr id="3" name="Footer Placeholder 4">
            <a:extLst>
              <a:ext uri="{FF2B5EF4-FFF2-40B4-BE49-F238E27FC236}">
                <a16:creationId xmlns:a16="http://schemas.microsoft.com/office/drawing/2014/main" id="{EB62C7F0-6804-04CE-C7F3-96B41654DD3F}"/>
              </a:ext>
            </a:extLst>
          </p:cNvPr>
          <p:cNvSpPr>
            <a:spLocks noGrp="1"/>
          </p:cNvSpPr>
          <p:nvPr>
            <p:ph type="ftr" sz="quarter" idx="11"/>
          </p:nvPr>
        </p:nvSpPr>
        <p:spPr>
          <a:xfrm>
            <a:off x="3615906" y="79794"/>
            <a:ext cx="4114800" cy="365125"/>
          </a:xfrm>
        </p:spPr>
        <p:txBody>
          <a:bodyPr/>
          <a:lstStyle/>
          <a:p>
            <a:r>
              <a:rPr lang="en-US" dirty="0">
                <a:solidFill>
                  <a:schemeClr val="bg1"/>
                </a:solidFill>
              </a:rPr>
              <a:t>Project 2024-2023</a:t>
            </a:r>
          </a:p>
        </p:txBody>
      </p:sp>
    </p:spTree>
    <p:extLst>
      <p:ext uri="{BB962C8B-B14F-4D97-AF65-F5344CB8AC3E}">
        <p14:creationId xmlns:p14="http://schemas.microsoft.com/office/powerpoint/2010/main" val="2639983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059400"/>
            <a:ext cx="6245912" cy="2387600"/>
          </a:xfrm>
        </p:spPr>
        <p:txBody>
          <a:bodyPr/>
          <a:lstStyle/>
          <a:p>
            <a:r>
              <a:rPr lang="en-US" dirty="0"/>
              <a:t>Primary goal of the hotel</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539075"/>
            <a:ext cx="6245912" cy="1406101"/>
          </a:xfrm>
        </p:spPr>
        <p:txBody>
          <a:bodyPr vert="horz" lIns="91440" tIns="45720" rIns="91440" bIns="45720" rtlCol="0" anchor="t">
            <a:normAutofit/>
          </a:bodyPr>
          <a:lstStyle/>
          <a:p>
            <a:r>
              <a:rPr lang="en-US" sz="3200" dirty="0"/>
              <a:t>exceptional guest experience</a:t>
            </a:r>
            <a:endParaRPr lang="en-US" dirty="0"/>
          </a:p>
        </p:txBody>
      </p:sp>
    </p:spTree>
    <p:extLst>
      <p:ext uri="{BB962C8B-B14F-4D97-AF65-F5344CB8AC3E}">
        <p14:creationId xmlns:p14="http://schemas.microsoft.com/office/powerpoint/2010/main" val="3446797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82827" y="0"/>
            <a:ext cx="9779182" cy="826669"/>
          </a:xfrm>
        </p:spPr>
        <p:txBody>
          <a:bodyPr/>
          <a:lstStyle/>
          <a:p>
            <a:r>
              <a:rPr lang="en-US" dirty="0"/>
              <a:t>Introduction</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146649" y="816576"/>
            <a:ext cx="8747185" cy="7550345"/>
          </a:xfrm>
        </p:spPr>
        <p:txBody>
          <a:bodyPr vert="horz" lIns="91440" tIns="45720" rIns="91440" bIns="45720" rtlCol="0" anchor="t">
            <a:noAutofit/>
          </a:bodyPr>
          <a:lstStyle/>
          <a:p>
            <a:r>
              <a:rPr lang="en-US" sz="2200" dirty="0">
                <a:ea typeface="+mn-lt"/>
                <a:cs typeface="+mn-lt"/>
              </a:rPr>
              <a:t>Welcome to the comprehensive HFD database which is tailored to meet the unique needs of a hotel catering to individuals with disabilities. This introduction outlines the essential features and information in our HFD database necessary to ensure an inclusive and accessible environment, enhancing the overall guest experience for individuals with diverse abilities. This comprehensive HFD database seamlessly manages various facets of hotel operations, including employee details across specialized departments such as medical, ensuring regular recording of guest health conditions; Additionally, Guests can provide valuable feedback to enhance overall service quality and satisfaction, and the database efficiently tracks dependents information, offers rooms with accessibility features enhancements, and organizes entertaining trips. Caregivers are integrated to assist guests ; there's training for staff development; legal affairs for incident resolution; cleanliness and safety measures for a secure and pristine environment. The database also encompasses restaurant, stock, purchase management, and appointment scheduling for hiring, with a keen focus on maintenance, insurance coverage for employees and transportation logistics, offering an all-encompassing solution for an exceptional guest experience,</a:t>
            </a:r>
            <a:endParaRPr lang="en-US" sz="2200" dirty="0"/>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3566444" y="-3549"/>
            <a:ext cx="4114800" cy="365125"/>
          </a:xfrm>
        </p:spPr>
        <p:txBody>
          <a:bodyPr/>
          <a:lstStyle/>
          <a:p>
            <a:r>
              <a:rPr lang="en-US" dirty="0"/>
              <a:t>Project 2024-2023</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2563119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i="0" dirty="0">
                <a:solidFill>
                  <a:srgbClr val="000000"/>
                </a:solidFill>
                <a:effectLst/>
              </a:rPr>
              <a:t>Guest &amp; room </a:t>
            </a:r>
            <a:endParaRPr lang="en-US" dirty="0"/>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241540" y="1973263"/>
            <a:ext cx="11266097" cy="5004950"/>
          </a:xfrm>
        </p:spPr>
        <p:txBody>
          <a:bodyPr vert="horz" lIns="91440" tIns="45720" rIns="91440" bIns="45720" rtlCol="0" anchor="t">
            <a:normAutofit fontScale="25000" lnSpcReduction="20000"/>
          </a:bodyPr>
          <a:lstStyle/>
          <a:p>
            <a:r>
              <a:rPr lang="en-US" dirty="0"/>
              <a:t> </a:t>
            </a:r>
          </a:p>
          <a:p>
            <a:endParaRPr lang="en-US" dirty="0"/>
          </a:p>
          <a:p>
            <a:r>
              <a:rPr lang="en-US" sz="8000" dirty="0"/>
              <a:t>At the first I will talk about the guest. The guest has a first name, middle name and last name, SSN, gender, birthdate, phone number (many numbers), and we assign him an ID (PK) in the database. Because the guests are special, the hotel tracks their disability type so it can get him in the right room. </a:t>
            </a:r>
          </a:p>
          <a:p>
            <a:r>
              <a:rPr lang="en-US" sz="8000" dirty="0"/>
              <a:t>As I said in previous, every room has accessibility features enhancements for an exceptional guest experience. The hotel ensures that every single guest stays in the right room depending on his disability type. We also keep track of the availability of every room and the capacity. It also has an ID (PK). We also record the check-in, check-out date and the total price he will pay according to the duration he stayed. One guest stay (who makes the check-in) in one room. </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3417498" y="114300"/>
            <a:ext cx="4114800" cy="365125"/>
          </a:xfrm>
        </p:spPr>
        <p:txBody>
          <a:bodyPr/>
          <a:lstStyle/>
          <a:p>
            <a:r>
              <a:rPr lang="en-US" dirty="0">
                <a:solidFill>
                  <a:schemeClr val="tx1"/>
                </a:solidFill>
              </a:rPr>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288190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Guest &amp; dependent</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Every guest may have many dependents, we record the dependent name, SSN (PK), gender, birthdate, phone number (maybe many numbers) and the relationship between them. Some guests may not have any dependent because the hotel provides an inclusive service, I will talk about it later.</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Project 2024-2023</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1053884950"/>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42076B5C-85B0-4D30-852D-5E5312EEA93B}">
  <ds:schemaRefs>
    <ds:schemaRef ds:uri="http://schemas.microsoft.com/sharepoint/v3/contenttype/forms"/>
  </ds:schemaRefs>
</ds:datastoreItem>
</file>

<file path=customXml/itemProps2.xml><?xml version="1.0" encoding="utf-8"?>
<ds:datastoreItem xmlns:ds="http://schemas.openxmlformats.org/officeDocument/2006/customXml" ds:itemID="{81C465B7-820B-4DEA-AB4B-5167C1BE90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342FAFE-88B4-49B4-9588-86CB0E564E5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TM45331398</Template>
  <TotalTime>443</TotalTime>
  <Words>1774</Words>
  <Application>Microsoft Office PowerPoint</Application>
  <PresentationFormat>Widescreen</PresentationFormat>
  <Paragraphs>137</Paragraphs>
  <Slides>34</Slides>
  <Notes>4</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39" baseType="lpstr">
      <vt:lpstr>Arial</vt:lpstr>
      <vt:lpstr>Calibri</vt:lpstr>
      <vt:lpstr>Tenorite</vt:lpstr>
      <vt:lpstr>Office Theme</vt:lpstr>
      <vt:lpstr>Microsoft Word Document</vt:lpstr>
      <vt:lpstr>Database project</vt:lpstr>
      <vt:lpstr>Contents</vt:lpstr>
      <vt:lpstr>The full team</vt:lpstr>
      <vt:lpstr>Problem</vt:lpstr>
      <vt:lpstr>Hotels are for all.</vt:lpstr>
      <vt:lpstr>Primary goal of the hotel</vt:lpstr>
      <vt:lpstr>Introduction</vt:lpstr>
      <vt:lpstr>Guest &amp; room </vt:lpstr>
      <vt:lpstr>Guest &amp; dependent</vt:lpstr>
      <vt:lpstr>Entertainment trips</vt:lpstr>
      <vt:lpstr>Departments</vt:lpstr>
      <vt:lpstr>Medical</vt:lpstr>
      <vt:lpstr>  Caregiver</vt:lpstr>
      <vt:lpstr>  Rating</vt:lpstr>
      <vt:lpstr>Cleanliness </vt:lpstr>
      <vt:lpstr>Training</vt:lpstr>
      <vt:lpstr>Transportation department </vt:lpstr>
      <vt:lpstr>Safety </vt:lpstr>
      <vt:lpstr>Insurance </vt:lpstr>
      <vt:lpstr>Restaurant</vt:lpstr>
      <vt:lpstr>Legal affairs</vt:lpstr>
      <vt:lpstr>Maintenance</vt:lpstr>
      <vt:lpstr>Appointment</vt:lpstr>
      <vt:lpstr>Purchase</vt:lpstr>
      <vt:lpstr>Storage</vt:lpstr>
      <vt:lpstr>Importing departments</vt:lpstr>
      <vt:lpstr>EER model</vt:lpstr>
      <vt:lpstr>PowerPoint Presentation</vt:lpstr>
      <vt:lpstr>Relational model</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على مجدى ابو المحاسن محمد محمود</cp:lastModifiedBy>
  <cp:revision>118</cp:revision>
  <dcterms:created xsi:type="dcterms:W3CDTF">2023-12-14T15:53:12Z</dcterms:created>
  <dcterms:modified xsi:type="dcterms:W3CDTF">2023-12-17T16:27:50Z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